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sldIdLst>
    <p:sldId id="270" r:id="rId5"/>
    <p:sldId id="277" r:id="rId6"/>
    <p:sldId id="269" r:id="rId7"/>
    <p:sldId id="273" r:id="rId8"/>
    <p:sldId id="274" r:id="rId9"/>
    <p:sldId id="275" r:id="rId10"/>
    <p:sldId id="276" r:id="rId11"/>
    <p:sldId id="278" r:id="rId12"/>
    <p:sldId id="280" r:id="rId13"/>
    <p:sldId id="281" r:id="rId14"/>
    <p:sldId id="282" r:id="rId15"/>
    <p:sldId id="283" r:id="rId16"/>
    <p:sldId id="28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73" d="100"/>
          <a:sy n="73" d="100"/>
        </p:scale>
        <p:origin x="-540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gif>
</file>

<file path=ppt/media/image10.png>
</file>

<file path=ppt/media/image11.gif>
</file>

<file path=ppt/media/image12.gif>
</file>

<file path=ppt/media/image13.gif>
</file>

<file path=ppt/media/image14.jpeg>
</file>

<file path=ppt/media/image15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EA0533-A760-432F-87BD-515264C2976F}" type="datetimeFigureOut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46F2B-1084-40BA-9F0A-B1F6847335C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12076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9" name="Google Shape;1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4d4f7d2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4d4f7d2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4" name="Google Shape;1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1" name="Google Shape;1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8" name="Google Shape;16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" name="Google Shape;18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F0045C-9C5D-4237-8D86-673F5CDEB9EE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7B8F-408A-4799-8025-D8E6A24772E6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B780-22E9-4312-A599-46A93874FF08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14403-9862-4182-8204-7E0A97B81197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0C17E77-2DAA-4CB5-A4E8-D837BAC7CF0D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73D21-3DB0-4757-A0C3-9BF1531E10F7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3D1C-D964-4E47-86BA-BB7378BAB4BB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79A4F-B37D-4491-8B8B-837EBDB6A2F5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B2006-E458-484A-ACB8-9903F9ACB1A6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048988D-49FE-46D4-B507-CE81D11841F0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C3AD5F3C-E7D1-47CF-9B56-98BA1F779CE1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0113EB9-F8D2-4880-8A7F-2DBB73160BFC}" type="datetime1">
              <a:rPr lang="en-US" smtClean="0"/>
              <a:pPr/>
              <a:t>7/15/2021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415DEDD7-7B31-4EF1-B7C7-5AEE3208CC1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6A1A43-B750-4259-AA02-68777493B1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5" y="740237"/>
            <a:ext cx="5619811" cy="4254857"/>
          </a:xfrm>
        </p:spPr>
        <p:txBody>
          <a:bodyPr>
            <a:normAutofit/>
          </a:bodyPr>
          <a:lstStyle/>
          <a:p>
            <a:r>
              <a:rPr lang="en-US" sz="9600" dirty="0" smtClean="0"/>
              <a:t>Agenda</a:t>
            </a:r>
            <a:r>
              <a:rPr lang="en-US" sz="9600" dirty="0" smtClean="0"/>
              <a:t/>
            </a:r>
            <a:br>
              <a:rPr lang="en-US" sz="9600" dirty="0" smtClean="0"/>
            </a:br>
            <a:r>
              <a:rPr lang="en-US" sz="9600" dirty="0" smtClean="0"/>
              <a:t>&amp;</a:t>
            </a:r>
            <a:br>
              <a:rPr lang="en-US" sz="9600" dirty="0" smtClean="0"/>
            </a:br>
            <a:r>
              <a:rPr lang="en-US" sz="9600" dirty="0" smtClean="0"/>
              <a:t>notices </a:t>
            </a:r>
            <a:endParaRPr lang="en-US" sz="9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1F61DBF-2C3F-4F06-BAE0-5C6A7317D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158" y="5572664"/>
            <a:ext cx="5877385" cy="841803"/>
          </a:xfrm>
        </p:spPr>
        <p:txBody>
          <a:bodyPr>
            <a:normAutofit fontScale="62500" lnSpcReduction="20000"/>
          </a:bodyPr>
          <a:lstStyle/>
          <a:p>
            <a:pPr marL="27432" lvl="0" algn="l">
              <a:spcBef>
                <a:spcPts val="0"/>
              </a:spcBef>
              <a:buSzPct val="90631"/>
            </a:pPr>
            <a:r>
              <a:rPr lang="en-US" dirty="0" smtClean="0"/>
              <a:t>Presented by</a:t>
            </a:r>
          </a:p>
          <a:p>
            <a:pPr marL="27432" lvl="0" algn="l">
              <a:spcBef>
                <a:spcPts val="0"/>
              </a:spcBef>
              <a:buSzPct val="90631"/>
            </a:pPr>
            <a:r>
              <a:rPr lang="en-US" dirty="0" smtClean="0"/>
              <a:t>                              </a:t>
            </a:r>
            <a:r>
              <a:rPr lang="en-US" dirty="0" err="1" smtClean="0"/>
              <a:t>Shrishti</a:t>
            </a:r>
            <a:r>
              <a:rPr lang="en-US" dirty="0" smtClean="0"/>
              <a:t> </a:t>
            </a:r>
            <a:r>
              <a:rPr lang="en-US" dirty="0" err="1" smtClean="0"/>
              <a:t>Rai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                                      &amp; </a:t>
            </a:r>
          </a:p>
          <a:p>
            <a:pPr marL="27432" lvl="0" algn="l">
              <a:spcBef>
                <a:spcPts val="600"/>
              </a:spcBef>
              <a:buSzPct val="90631"/>
            </a:pPr>
            <a:r>
              <a:rPr lang="en-US" dirty="0" smtClean="0"/>
              <a:t>                              </a:t>
            </a:r>
            <a:r>
              <a:rPr lang="en-US" dirty="0" err="1" smtClean="0"/>
              <a:t>Sourav</a:t>
            </a:r>
            <a:r>
              <a:rPr lang="en-US" dirty="0" smtClean="0"/>
              <a:t> </a:t>
            </a:r>
            <a:r>
              <a:rPr lang="en-US" dirty="0" err="1" smtClean="0"/>
              <a:t>Jaiswal</a:t>
            </a:r>
            <a:endParaRPr lang="en-US" dirty="0" smtClean="0"/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3242CC7A-3D6E-47A4-B9D1-8609784598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" name="Picture 9" descr="list..agenda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4916" y="0"/>
            <a:ext cx="512354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1827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2" descr="3-Key-Benefits-of-eLearning-1200-3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44837" y="3562362"/>
            <a:ext cx="9247163" cy="329563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 txBox="1">
            <a:spLocks noGrp="1"/>
          </p:cNvSpPr>
          <p:nvPr>
            <p:ph type="body" idx="1"/>
          </p:nvPr>
        </p:nvSpPr>
        <p:spPr>
          <a:xfrm>
            <a:off x="900300" y="1258695"/>
            <a:ext cx="11247040" cy="3274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5760" lvl="0" indent="-25603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36"/>
              <a:buNone/>
            </a:pPr>
            <a:r>
              <a:rPr lang="en-US" sz="3600" b="1" dirty="0" smtClean="0">
                <a:solidFill>
                  <a:schemeClr val="tx1"/>
                </a:solidFill>
              </a:rPr>
              <a:t>An </a:t>
            </a:r>
            <a:r>
              <a:rPr lang="en-US" sz="3600" b="1" dirty="0">
                <a:solidFill>
                  <a:schemeClr val="tx1"/>
                </a:solidFill>
              </a:rPr>
              <a:t>effective notice:</a:t>
            </a:r>
            <a:endParaRPr sz="36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3200" b="1" dirty="0">
                <a:solidFill>
                  <a:schemeClr val="tx1"/>
                </a:solidFill>
              </a:rPr>
              <a:t>Should be accurate, clear, concise and decisive correct, unambiguous, appropriate and polite language</a:t>
            </a:r>
            <a:r>
              <a:rPr lang="en-US" sz="4400" b="1" dirty="0">
                <a:solidFill>
                  <a:schemeClr val="tx1"/>
                </a:solidFill>
              </a:rPr>
              <a:t>.</a:t>
            </a:r>
            <a:endParaRPr sz="44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36"/>
              <a:buNone/>
            </a:pPr>
            <a:endParaRPr dirty="0"/>
          </a:p>
        </p:txBody>
      </p:sp>
      <p:sp>
        <p:nvSpPr>
          <p:cNvPr id="165" name="Google Shape;165;p22"/>
          <p:cNvSpPr txBox="1">
            <a:spLocks noGrp="1"/>
          </p:cNvSpPr>
          <p:nvPr>
            <p:ph type="title"/>
          </p:nvPr>
        </p:nvSpPr>
        <p:spPr>
          <a:xfrm>
            <a:off x="940526" y="12056"/>
            <a:ext cx="10323006" cy="1026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A3171E"/>
              </a:buClr>
              <a:buSzPts val="4100"/>
            </a:pPr>
            <a:r>
              <a:rPr lang="en-US" sz="4800" b="1" kern="0" cap="none" spc="0" dirty="0" smtClean="0">
                <a:latin typeface="Lucida Sans"/>
                <a:sym typeface="Lucida Sans"/>
              </a:rPr>
              <a:t>Qualities of a good Notices</a:t>
            </a:r>
            <a:r>
              <a:rPr lang="en-US" dirty="0" smtClean="0"/>
              <a:t>	</a:t>
            </a:r>
            <a:endParaRPr dirty="0">
              <a:solidFill>
                <a:srgbClr val="A3171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1000">
        <p:pus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body" idx="1"/>
          </p:nvPr>
        </p:nvSpPr>
        <p:spPr>
          <a:xfrm>
            <a:off x="836023" y="1278355"/>
            <a:ext cx="10475741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5760" lvl="0" indent="-25603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3200" b="1" dirty="0">
                <a:solidFill>
                  <a:schemeClr val="tx1"/>
                </a:solidFill>
              </a:rPr>
              <a:t>A notice for convening a meeting contains following items.</a:t>
            </a:r>
            <a:endParaRPr sz="32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3200" b="1" dirty="0">
                <a:solidFill>
                  <a:schemeClr val="tx1"/>
                </a:solidFill>
              </a:rPr>
              <a:t>Name of organization.</a:t>
            </a:r>
            <a:endParaRPr sz="32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3200" b="1" dirty="0">
                <a:solidFill>
                  <a:schemeClr val="tx1"/>
                </a:solidFill>
              </a:rPr>
              <a:t> Place of meeting .</a:t>
            </a:r>
            <a:endParaRPr sz="32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3200" b="1" dirty="0">
                <a:solidFill>
                  <a:schemeClr val="tx1"/>
                </a:solidFill>
              </a:rPr>
              <a:t> Date and time of meeting.</a:t>
            </a:r>
            <a:endParaRPr sz="32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3200" b="1" dirty="0">
                <a:solidFill>
                  <a:schemeClr val="tx1"/>
                </a:solidFill>
              </a:rPr>
              <a:t> Purpose of meeting.</a:t>
            </a:r>
            <a:endParaRPr sz="3200" b="1" dirty="0">
              <a:solidFill>
                <a:schemeClr val="tx1"/>
              </a:solidFill>
            </a:endParaRPr>
          </a:p>
        </p:txBody>
      </p:sp>
      <p:sp>
        <p:nvSpPr>
          <p:cNvPr id="171" name="Google Shape;171;p23"/>
          <p:cNvSpPr txBox="1">
            <a:spLocks noGrp="1"/>
          </p:cNvSpPr>
          <p:nvPr>
            <p:ph type="title"/>
          </p:nvPr>
        </p:nvSpPr>
        <p:spPr>
          <a:xfrm>
            <a:off x="992774" y="0"/>
            <a:ext cx="10354491" cy="1125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A3171E"/>
              </a:buClr>
              <a:buSzPct val="111111"/>
            </a:pPr>
            <a:r>
              <a:rPr lang="en-US" sz="4800" b="1" kern="0" cap="none" spc="0" dirty="0" smtClean="0">
                <a:latin typeface="Lucida Sans"/>
                <a:sym typeface="Lucida Sans"/>
              </a:rPr>
              <a:t>Notice for convening a meeting </a:t>
            </a:r>
            <a:r>
              <a:rPr lang="en-US" dirty="0" smtClean="0"/>
              <a:t>	</a:t>
            </a:r>
            <a:endParaRPr dirty="0">
              <a:solidFill>
                <a:srgbClr val="A3171E"/>
              </a:solidFill>
            </a:endParaRPr>
          </a:p>
        </p:txBody>
      </p:sp>
      <p:pic>
        <p:nvPicPr>
          <p:cNvPr id="172" name="Google Shape;172;p23" descr="cast_gif-1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8296" y="3980782"/>
            <a:ext cx="7124113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 descr="419dca981b6f2ac583450b451f6d2687.gif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73780" y="1782076"/>
            <a:ext cx="3691988" cy="2076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1000">
        <p:pus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211" t="16100" r="1860"/>
          <a:stretch/>
        </p:blipFill>
        <p:spPr>
          <a:xfrm>
            <a:off x="1110968" y="2065216"/>
            <a:ext cx="11062000" cy="47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931688" y="-387424"/>
            <a:ext cx="4430283" cy="2650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A3171E"/>
              </a:buClr>
              <a:buSzPts val="4100"/>
            </a:pPr>
            <a:r>
              <a:rPr lang="en-US" sz="4800" b="1" kern="0" cap="none" spc="0" dirty="0" smtClean="0">
                <a:latin typeface="Lucida Sans"/>
                <a:sym typeface="Lucida Sans"/>
              </a:rPr>
              <a:t>An Example </a:t>
            </a:r>
            <a:br>
              <a:rPr lang="en-US" sz="4800" b="1" kern="0" cap="none" spc="0" dirty="0" smtClean="0">
                <a:latin typeface="Lucida Sans"/>
                <a:sym typeface="Lucida Sans"/>
              </a:rPr>
            </a:br>
            <a:r>
              <a:rPr lang="en-US" sz="4800" b="1" kern="0" cap="none" spc="0" dirty="0" smtClean="0">
                <a:latin typeface="Lucida Sans"/>
                <a:sym typeface="Lucida Sans"/>
              </a:rPr>
              <a:t>of Notice</a:t>
            </a:r>
            <a:r>
              <a:rPr lang="en-US" dirty="0" smtClean="0"/>
              <a:t>	</a:t>
            </a:r>
            <a:endParaRPr dirty="0">
              <a:solidFill>
                <a:srgbClr val="A3171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1000">
        <p:pus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6" descr="animated-thank-you-png-for-powerpoint-transparent-animated-thank-animated-pngs-for-powerpoint-960_500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88078"/>
            <a:ext cx="6962503" cy="4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6"/>
          <p:cNvSpPr txBox="1">
            <a:spLocks noGrp="1"/>
          </p:cNvSpPr>
          <p:nvPr>
            <p:ph type="title"/>
          </p:nvPr>
        </p:nvSpPr>
        <p:spPr>
          <a:xfrm>
            <a:off x="1219200" y="7292280"/>
            <a:ext cx="76267" cy="45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Lucida Sans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3" name="Google Shape;193;p26"/>
          <p:cNvSpPr txBox="1">
            <a:spLocks noGrp="1"/>
          </p:cNvSpPr>
          <p:nvPr>
            <p:ph type="body" idx="1"/>
          </p:nvPr>
        </p:nvSpPr>
        <p:spPr>
          <a:xfrm>
            <a:off x="7068470" y="3939526"/>
            <a:ext cx="519575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88"/>
              <a:buNone/>
            </a:pPr>
            <a:r>
              <a:rPr lang="en-US" dirty="0">
                <a:solidFill>
                  <a:srgbClr val="A3171E"/>
                </a:solidFill>
              </a:rPr>
              <a:t>Thank you for </a:t>
            </a:r>
            <a:r>
              <a:rPr lang="en-US" dirty="0" smtClean="0">
                <a:solidFill>
                  <a:srgbClr val="A3171E"/>
                </a:solidFill>
              </a:rPr>
              <a:t>your </a:t>
            </a:r>
            <a:r>
              <a:rPr lang="en-US" b="1" dirty="0" smtClean="0">
                <a:solidFill>
                  <a:srgbClr val="A3171E"/>
                </a:solidFill>
              </a:rPr>
              <a:t>ATTENTION !</a:t>
            </a:r>
            <a:endParaRPr b="1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88"/>
              <a:buNone/>
            </a:pPr>
            <a:r>
              <a:rPr lang="en-US" dirty="0">
                <a:solidFill>
                  <a:srgbClr val="A3171E"/>
                </a:solidFill>
              </a:rPr>
              <a:t>Hope you enjoyed </a:t>
            </a:r>
            <a:endParaRPr dirty="0">
              <a:solidFill>
                <a:srgbClr val="A3171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10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>
            <a:spLocks noGrp="1"/>
          </p:cNvSpPr>
          <p:nvPr>
            <p:ph type="body" idx="1"/>
          </p:nvPr>
        </p:nvSpPr>
        <p:spPr>
          <a:xfrm>
            <a:off x="831672" y="1481329"/>
            <a:ext cx="10972800" cy="2058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5760" indent="-256032">
              <a:lnSpc>
                <a:spcPct val="100000"/>
              </a:lnSpc>
              <a:spcBef>
                <a:spcPts val="0"/>
              </a:spcBef>
              <a:buSzPts val="2176"/>
              <a:buFont typeface="Noto Sans Symbols"/>
              <a:buChar char="🠶"/>
            </a:pPr>
            <a:r>
              <a:rPr lang="en-US" sz="4000" b="1" dirty="0" smtClean="0">
                <a:solidFill>
                  <a:schemeClr val="tx1"/>
                </a:solidFill>
              </a:rPr>
              <a:t>A list or outline of things to be considered or done.</a:t>
            </a:r>
          </a:p>
          <a:p>
            <a:pPr marL="365760" lvl="0" indent="-25603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76"/>
              <a:buFont typeface="Noto Sans Symbols"/>
              <a:buChar char="🠶"/>
            </a:pPr>
            <a:endParaRPr sz="3200" dirty="0"/>
          </a:p>
        </p:txBody>
      </p:sp>
      <p:sp>
        <p:nvSpPr>
          <p:cNvPr id="117" name="Google Shape;117;p15"/>
          <p:cNvSpPr txBox="1">
            <a:spLocks noGrp="1"/>
          </p:cNvSpPr>
          <p:nvPr>
            <p:ph type="title"/>
          </p:nvPr>
        </p:nvSpPr>
        <p:spPr>
          <a:xfrm>
            <a:off x="936175" y="274638"/>
            <a:ext cx="1001050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6D0F14"/>
              </a:buClr>
              <a:buSzPts val="4100"/>
            </a:pPr>
            <a:r>
              <a:rPr lang="en-US" sz="5400" b="1" kern="0" cap="none" spc="0" dirty="0" smtClean="0">
                <a:latin typeface="Lucida Sans"/>
                <a:sym typeface="Lucida Sans"/>
              </a:rPr>
              <a:t>What is Agenda ?</a:t>
            </a:r>
            <a:r>
              <a:rPr lang="en-US" dirty="0" smtClean="0"/>
              <a:t>	</a:t>
            </a:r>
            <a:endParaRPr dirty="0">
              <a:solidFill>
                <a:srgbClr val="6D0F14"/>
              </a:solidFill>
            </a:endParaRPr>
          </a:p>
        </p:txBody>
      </p:sp>
      <p:pic>
        <p:nvPicPr>
          <p:cNvPr id="118" name="Google Shape;11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05250"/>
            <a:ext cx="12192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1000">
        <p14:flip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7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alendar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214" y="2916955"/>
            <a:ext cx="5254727" cy="39410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8615" y="369323"/>
            <a:ext cx="10178322" cy="1492132"/>
          </a:xfrm>
        </p:spPr>
        <p:txBody>
          <a:bodyPr/>
          <a:lstStyle/>
          <a:p>
            <a:r>
              <a:rPr lang="en-US" sz="4800" b="1" kern="0" cap="none" spc="0" dirty="0" smtClean="0">
                <a:latin typeface="Lucida Sans"/>
                <a:sym typeface="Lucida Sans"/>
              </a:rPr>
              <a:t>Types</a:t>
            </a:r>
            <a:r>
              <a:rPr lang="en-US" sz="5400" b="1" kern="0" cap="none" spc="0" dirty="0" smtClean="0">
                <a:latin typeface="Lucida Sans"/>
                <a:sym typeface="Lucida Sans"/>
              </a:rPr>
              <a:t> of Agenda 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65760" indent="-256032">
              <a:lnSpc>
                <a:spcPct val="150000"/>
              </a:lnSpc>
              <a:buClr>
                <a:schemeClr val="accent1"/>
              </a:buClr>
              <a:buSzPts val="1904"/>
              <a:buFont typeface="Noto Sans Symbols"/>
              <a:buChar char="🠶"/>
            </a:pPr>
            <a:r>
              <a:rPr lang="en-US" sz="4000" b="1" dirty="0" smtClean="0">
                <a:solidFill>
                  <a:schemeClr val="tx1"/>
                </a:solidFill>
              </a:rPr>
              <a:t>Informal </a:t>
            </a:r>
          </a:p>
          <a:p>
            <a:pPr marL="365760" indent="-256032">
              <a:lnSpc>
                <a:spcPct val="150000"/>
              </a:lnSpc>
              <a:buClr>
                <a:schemeClr val="accent1"/>
              </a:buClr>
              <a:buSzPts val="1904"/>
              <a:buFont typeface="Noto Sans Symbols"/>
              <a:buChar char="🠶"/>
            </a:pPr>
            <a:r>
              <a:rPr lang="en-US" sz="4000" b="1" dirty="0" smtClean="0">
                <a:solidFill>
                  <a:schemeClr val="tx1"/>
                </a:solidFill>
              </a:rPr>
              <a:t>Formal</a:t>
            </a:r>
            <a:endParaRPr lang="en-US" sz="4000" b="1" kern="0" dirty="0" smtClean="0">
              <a:solidFill>
                <a:schemeClr val="tx1"/>
              </a:solidFill>
              <a:latin typeface="Lucida Sans"/>
              <a:ea typeface="Lucida Sans"/>
              <a:cs typeface="Lucida Sans"/>
              <a:sym typeface="Lucida Sans"/>
            </a:endParaRPr>
          </a:p>
          <a:p>
            <a:pPr marL="365760" indent="-256032">
              <a:lnSpc>
                <a:spcPct val="150000"/>
              </a:lnSpc>
              <a:buClr>
                <a:schemeClr val="accent1"/>
              </a:buClr>
              <a:buSzPts val="1904"/>
              <a:buFont typeface="Noto Sans Symbols"/>
              <a:buChar char="🠶"/>
            </a:pPr>
            <a:r>
              <a:rPr lang="en-US" sz="4000" b="1" dirty="0" smtClean="0">
                <a:solidFill>
                  <a:schemeClr val="tx1"/>
                </a:solidFill>
              </a:rPr>
              <a:t>Prioritized </a:t>
            </a:r>
          </a:p>
          <a:p>
            <a:pPr marL="365760" indent="-256032">
              <a:lnSpc>
                <a:spcPct val="150000"/>
              </a:lnSpc>
              <a:buClr>
                <a:schemeClr val="accent1"/>
              </a:buClr>
              <a:buSzPts val="1904"/>
              <a:buFont typeface="Noto Sans Symbols"/>
              <a:buChar char="🠶"/>
            </a:pPr>
            <a:r>
              <a:rPr lang="en-US" sz="4000" b="1" dirty="0" smtClean="0">
                <a:solidFill>
                  <a:schemeClr val="tx1"/>
                </a:solidFill>
              </a:rPr>
              <a:t>Timed</a:t>
            </a:r>
          </a:p>
          <a:p>
            <a:endParaRPr lang="en-US" dirty="0"/>
          </a:p>
        </p:txBody>
      </p:sp>
      <p:pic>
        <p:nvPicPr>
          <p:cNvPr id="8" name="Picture 7" descr="fanoos-illustration-2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1185450"/>
            <a:ext cx="5334000" cy="4000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6" descr="gif-agend features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5931" y="1"/>
            <a:ext cx="4696069" cy="323556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>
            <a:spLocks noGrp="1"/>
          </p:cNvSpPr>
          <p:nvPr>
            <p:ph type="body" idx="1"/>
          </p:nvPr>
        </p:nvSpPr>
        <p:spPr>
          <a:xfrm>
            <a:off x="979714" y="2096087"/>
            <a:ext cx="9843030" cy="4557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365760" lvl="0" indent="-256032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4"/>
              <a:buFont typeface="Noto Sans Symbols"/>
              <a:buChar char="🠶"/>
            </a:pPr>
            <a:endParaRPr lang="en-US" sz="3200" b="1" dirty="0" smtClean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4"/>
              <a:buFont typeface="Noto Sans Symbols"/>
              <a:buChar char="🠶"/>
            </a:pPr>
            <a:r>
              <a:rPr lang="en-US" sz="3200" b="1" dirty="0" smtClean="0">
                <a:solidFill>
                  <a:schemeClr val="tx1"/>
                </a:solidFill>
              </a:rPr>
              <a:t> </a:t>
            </a:r>
            <a:r>
              <a:rPr lang="en-US" sz="4000" b="1" dirty="0">
                <a:solidFill>
                  <a:schemeClr val="tx1"/>
                </a:solidFill>
              </a:rPr>
              <a:t>Agenda is sent along with the notice</a:t>
            </a:r>
            <a:r>
              <a:rPr lang="en-US" sz="4000" b="1" dirty="0" smtClean="0">
                <a:solidFill>
                  <a:schemeClr val="tx1"/>
                </a:solidFill>
              </a:rPr>
              <a:t>.</a:t>
            </a:r>
            <a:endParaRPr lang="en-US" sz="4000" b="1" dirty="0" smtClean="0">
              <a:solidFill>
                <a:schemeClr val="tx1"/>
              </a:solidFill>
            </a:endParaRPr>
          </a:p>
          <a:p>
            <a:pPr marL="365760" lvl="0" indent="-256032">
              <a:lnSpc>
                <a:spcPct val="150000"/>
              </a:lnSpc>
              <a:spcBef>
                <a:spcPts val="0"/>
              </a:spcBef>
              <a:buSzPts val="1904"/>
              <a:buFont typeface="Noto Sans Symbols"/>
              <a:buChar char="🠶"/>
            </a:pPr>
            <a:r>
              <a:rPr lang="en-US" sz="4000" b="1" dirty="0" smtClean="0">
                <a:solidFill>
                  <a:schemeClr val="tx1"/>
                </a:solidFill>
              </a:rPr>
              <a:t>The topics are determined by the  secretary.</a:t>
            </a:r>
            <a:endParaRPr sz="40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904"/>
              <a:buFont typeface="Noto Sans Symbols"/>
              <a:buChar char="🠶"/>
            </a:pPr>
            <a:r>
              <a:rPr lang="en-US" sz="4000" b="1" dirty="0" smtClean="0">
                <a:solidFill>
                  <a:schemeClr val="tx1"/>
                </a:solidFill>
              </a:rPr>
              <a:t>Controversial </a:t>
            </a:r>
            <a:r>
              <a:rPr lang="en-US" sz="4000" b="1" dirty="0">
                <a:solidFill>
                  <a:schemeClr val="tx1"/>
                </a:solidFill>
              </a:rPr>
              <a:t>topics should be </a:t>
            </a:r>
            <a:r>
              <a:rPr lang="en-US" sz="4000" b="1" dirty="0" smtClean="0">
                <a:solidFill>
                  <a:schemeClr val="tx1"/>
                </a:solidFill>
              </a:rPr>
              <a:t>written </a:t>
            </a:r>
            <a:r>
              <a:rPr lang="en-US" sz="4000" b="1" dirty="0" smtClean="0">
                <a:solidFill>
                  <a:schemeClr val="tx1"/>
                </a:solidFill>
              </a:rPr>
              <a:t>.</a:t>
            </a:r>
            <a:endParaRPr sz="40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904"/>
              <a:buFont typeface="Noto Sans Symbols"/>
              <a:buChar char="🠶"/>
            </a:pPr>
            <a:r>
              <a:rPr lang="en-US" sz="4000" b="1" dirty="0">
                <a:solidFill>
                  <a:schemeClr val="tx1"/>
                </a:solidFill>
              </a:rPr>
              <a:t> It is written in brief but explicit manner.</a:t>
            </a:r>
            <a:endParaRPr sz="4000" b="1" dirty="0">
              <a:solidFill>
                <a:schemeClr val="tx1"/>
              </a:solidFill>
            </a:endParaRPr>
          </a:p>
        </p:txBody>
      </p:sp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1084206" y="188640"/>
            <a:ext cx="9453154" cy="1105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6D0F14"/>
              </a:buClr>
              <a:buSzPts val="4400"/>
            </a:pPr>
            <a:r>
              <a:rPr lang="en-US" sz="4800" b="1" kern="0" cap="none" spc="0" dirty="0" smtClean="0">
                <a:latin typeface="Lucida Sans"/>
                <a:sym typeface="Lucida Sans"/>
              </a:rPr>
              <a:t>Features </a:t>
            </a:r>
            <a:r>
              <a:rPr lang="en-US" sz="4800" b="1" kern="0" cap="none" spc="0" dirty="0" smtClean="0">
                <a:latin typeface="Lucida Sans"/>
                <a:sym typeface="Lucida Sans"/>
              </a:rPr>
              <a:t>of Agenda</a:t>
            </a:r>
            <a:endParaRPr sz="4800" dirty="0"/>
          </a:p>
        </p:txBody>
      </p: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1000">
        <p:pus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600"/>
                                        <p:tgtEl>
                                          <p:spTgt spid="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6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600"/>
                                        <p:tgtEl>
                                          <p:spTgt spid="1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1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8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600"/>
                                        <p:tgtEl>
                                          <p:spTgt spid="1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7" descr="gif-agend important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9501" y="0"/>
            <a:ext cx="4762500" cy="346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7"/>
          <p:cNvSpPr txBox="1">
            <a:spLocks noGrp="1"/>
          </p:cNvSpPr>
          <p:nvPr>
            <p:ph type="body" idx="1"/>
          </p:nvPr>
        </p:nvSpPr>
        <p:spPr>
          <a:xfrm>
            <a:off x="1062786" y="2292333"/>
            <a:ext cx="10197402" cy="4478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5760" lvl="0" indent="-13944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36"/>
              <a:buNone/>
            </a:pPr>
            <a:endParaRPr dirty="0"/>
          </a:p>
          <a:p>
            <a:pPr marL="365760" lvl="0" indent="-25603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4000" b="1" dirty="0">
                <a:solidFill>
                  <a:schemeClr val="tx1"/>
                </a:solidFill>
              </a:rPr>
              <a:t> Agenda is circulated in advance.</a:t>
            </a:r>
            <a:endParaRPr sz="40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4000" b="1" dirty="0">
                <a:solidFill>
                  <a:schemeClr val="tx1"/>
                </a:solidFill>
              </a:rPr>
              <a:t> Helps to take a prompt decision.</a:t>
            </a:r>
            <a:endParaRPr sz="40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4000" b="1" dirty="0">
                <a:solidFill>
                  <a:schemeClr val="tx1"/>
                </a:solidFill>
              </a:rPr>
              <a:t> Ensure covering all the topics.</a:t>
            </a:r>
            <a:endParaRPr sz="40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4000" b="1" dirty="0">
                <a:solidFill>
                  <a:schemeClr val="tx1"/>
                </a:solidFill>
              </a:rPr>
              <a:t> Control the unnecessary talking.</a:t>
            </a:r>
            <a:endParaRPr sz="4000" b="1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title"/>
          </p:nvPr>
        </p:nvSpPr>
        <p:spPr>
          <a:xfrm>
            <a:off x="1071154" y="485800"/>
            <a:ext cx="10511246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6D0F14"/>
              </a:buClr>
              <a:buSzPct val="100000"/>
            </a:pPr>
            <a:r>
              <a:rPr lang="en-US" sz="4800" b="1" kern="0" cap="none" spc="0" dirty="0" smtClean="0">
                <a:latin typeface="Lucida Sans"/>
                <a:sym typeface="Lucida Sans"/>
              </a:rPr>
              <a:t>Importance</a:t>
            </a:r>
            <a:r>
              <a:rPr lang="en-US" sz="5400" b="1" kern="0" cap="none" spc="0" dirty="0" smtClean="0">
                <a:latin typeface="Lucida Sans"/>
                <a:sym typeface="Lucida Sans"/>
              </a:rPr>
              <a:t> </a:t>
            </a:r>
            <a:r>
              <a:rPr lang="en-US" sz="5400" b="1" kern="0" cap="none" spc="0" dirty="0" smtClean="0">
                <a:latin typeface="Lucida Sans"/>
                <a:sym typeface="Lucida Sans"/>
              </a:rPr>
              <a:t>of Agenda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1000">
        <p:pus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6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3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00"/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>
            <a:spLocks noGrp="1"/>
          </p:cNvSpPr>
          <p:nvPr>
            <p:ph type="title"/>
          </p:nvPr>
        </p:nvSpPr>
        <p:spPr>
          <a:xfrm>
            <a:off x="1031966" y="274638"/>
            <a:ext cx="10550434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spcBef>
                <a:spcPts val="0"/>
              </a:spcBef>
              <a:buClr>
                <a:srgbClr val="6D0F14"/>
              </a:buClr>
              <a:buSzPts val="4400"/>
            </a:pPr>
            <a:r>
              <a:rPr lang="en-US" sz="5400" b="1" kern="0" cap="none" spc="0" dirty="0" smtClean="0">
                <a:latin typeface="Lucida Sans"/>
                <a:sym typeface="Lucida Sans"/>
              </a:rPr>
              <a:t> </a:t>
            </a:r>
            <a:r>
              <a:rPr lang="en-US" sz="5400" b="1" kern="0" cap="none" spc="0" dirty="0" smtClean="0">
                <a:latin typeface="Lucida Sans"/>
                <a:sym typeface="Lucida Sans"/>
              </a:rPr>
              <a:t>WHY Agenda ?</a:t>
            </a:r>
            <a:endParaRPr dirty="0"/>
          </a:p>
        </p:txBody>
      </p:sp>
      <p:pic>
        <p:nvPicPr>
          <p:cNvPr id="139" name="Google Shape;13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1657" y="1463039"/>
            <a:ext cx="5823210" cy="4833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9" descr="SAH_COVID_19_Agendav3.960_0_1.jp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b="24311"/>
          <a:stretch/>
        </p:blipFill>
        <p:spPr>
          <a:xfrm>
            <a:off x="4241293" y="44624"/>
            <a:ext cx="7519337" cy="597666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980017" y="260647"/>
            <a:ext cx="3662197" cy="3449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6D0F14"/>
              </a:buClr>
              <a:buSzPct val="100000"/>
            </a:pPr>
            <a:r>
              <a:rPr lang="en-US" sz="5400" b="1" kern="0" cap="none" spc="0" dirty="0" smtClean="0">
                <a:latin typeface="Lucida Sans"/>
                <a:sym typeface="Lucida Sans"/>
              </a:rPr>
              <a:t>An Example</a:t>
            </a:r>
            <a:br>
              <a:rPr lang="en-US" sz="5400" b="1" kern="0" cap="none" spc="0" dirty="0" smtClean="0">
                <a:latin typeface="Lucida Sans"/>
                <a:sym typeface="Lucida Sans"/>
              </a:rPr>
            </a:br>
            <a:r>
              <a:rPr lang="en-US" sz="5400" b="1" kern="0" cap="none" spc="0" dirty="0" smtClean="0">
                <a:latin typeface="Lucida Sans"/>
                <a:sym typeface="Lucida Sans"/>
              </a:rPr>
              <a:t>of </a:t>
            </a:r>
            <a:r>
              <a:rPr lang="en-US" sz="5400" b="1" kern="0" cap="none" spc="0" dirty="0" smtClean="0">
                <a:latin typeface="Lucida Sans"/>
                <a:sym typeface="Lucida Sans"/>
              </a:rPr>
              <a:t>Agenda</a:t>
            </a:r>
            <a:endParaRPr dirty="0">
              <a:solidFill>
                <a:srgbClr val="6D0F1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1000">
        <p14:prism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415DEDD7-7B31-4EF1-B7C7-5AEE3208CC1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6A1A43-B750-4259-AA02-68777493B1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5" y="740237"/>
            <a:ext cx="5619811" cy="4254857"/>
          </a:xfrm>
        </p:spPr>
        <p:txBody>
          <a:bodyPr>
            <a:normAutofit/>
          </a:bodyPr>
          <a:lstStyle/>
          <a:p>
            <a:r>
              <a:rPr lang="en-US" sz="9600" dirty="0" smtClean="0"/>
              <a:t/>
            </a:r>
            <a:br>
              <a:rPr lang="en-US" sz="9600" dirty="0" smtClean="0"/>
            </a:br>
            <a:r>
              <a:rPr lang="en-US" sz="9600" dirty="0" smtClean="0"/>
              <a:t>notices </a:t>
            </a:r>
            <a:endParaRPr lang="en-US" sz="960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3242CC7A-3D6E-47A4-B9D1-8609784598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Picture 7" descr="import_animation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559" y="0"/>
            <a:ext cx="5216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1827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1" descr="images..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6983" y="-1"/>
            <a:ext cx="3675017" cy="270401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1"/>
          <p:cNvSpPr txBox="1">
            <a:spLocks noGrp="1"/>
          </p:cNvSpPr>
          <p:nvPr>
            <p:ph type="body" idx="1"/>
          </p:nvPr>
        </p:nvSpPr>
        <p:spPr>
          <a:xfrm>
            <a:off x="719403" y="2844630"/>
            <a:ext cx="10972800" cy="384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5760" lvl="0" indent="-25603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4000" dirty="0">
                <a:solidFill>
                  <a:schemeClr val="tx1"/>
                </a:solidFill>
              </a:rPr>
              <a:t>A Notice is written or printed news usually displayed publicly</a:t>
            </a:r>
            <a:r>
              <a:rPr lang="en-US" sz="4000" dirty="0" smtClean="0">
                <a:solidFill>
                  <a:schemeClr val="tx1"/>
                </a:solidFill>
              </a:rPr>
              <a:t>.</a:t>
            </a:r>
            <a:endParaRPr sz="4000" dirty="0">
              <a:solidFill>
                <a:schemeClr val="tx1"/>
              </a:solidFill>
            </a:endParaRPr>
          </a:p>
          <a:p>
            <a:pPr marL="365760" lvl="0" indent="-25603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36"/>
              <a:buFont typeface="Noto Sans Symbols"/>
              <a:buChar char="🠶"/>
            </a:pPr>
            <a:r>
              <a:rPr lang="en-US" sz="4000" dirty="0">
                <a:solidFill>
                  <a:schemeClr val="tx1"/>
                </a:solidFill>
              </a:rPr>
              <a:t>A notice can also be defined as a format designed to convey the same information to a number of different people. </a:t>
            </a:r>
            <a:endParaRPr sz="4000" dirty="0">
              <a:solidFill>
                <a:schemeClr val="tx1"/>
              </a:solidFill>
            </a:endParaRPr>
          </a:p>
        </p:txBody>
      </p:sp>
      <p:sp>
        <p:nvSpPr>
          <p:cNvPr id="157" name="Google Shape;157;p21"/>
          <p:cNvSpPr txBox="1">
            <a:spLocks noGrp="1"/>
          </p:cNvSpPr>
          <p:nvPr>
            <p:ph type="title"/>
          </p:nvPr>
        </p:nvSpPr>
        <p:spPr>
          <a:xfrm>
            <a:off x="1306286" y="274638"/>
            <a:ext cx="10276114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6D0F14"/>
              </a:buClr>
              <a:buSzPts val="4400"/>
            </a:pPr>
            <a:r>
              <a:rPr lang="en-US" sz="4400" b="1" kern="0" cap="none" spc="0" dirty="0" smtClean="0">
                <a:latin typeface="Lucida Sans"/>
                <a:sym typeface="Lucida Sans"/>
              </a:rPr>
              <a:t>What is </a:t>
            </a:r>
            <a:r>
              <a:rPr lang="en-US" sz="4400" b="1" kern="0" cap="none" spc="0" dirty="0" smtClean="0">
                <a:latin typeface="Lucida Sans"/>
                <a:sym typeface="Lucida Sans"/>
              </a:rPr>
              <a:t>Notice </a:t>
            </a:r>
            <a:r>
              <a:rPr lang="en-US" sz="4400" b="1" kern="0" cap="none" spc="0" dirty="0" smtClean="0">
                <a:latin typeface="Lucida Sans"/>
                <a:sym typeface="Lucida Sans"/>
              </a:rPr>
              <a:t>?</a:t>
            </a:r>
            <a:r>
              <a:rPr lang="en-US" sz="4400" dirty="0" smtClean="0"/>
              <a:t>	</a:t>
            </a:r>
            <a:endParaRPr sz="4400" dirty="0">
              <a:solidFill>
                <a:srgbClr val="6D0F1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1000">
        <p:pus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f67530480_win32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5D5C12-9048-448D-A69C-F00736C0732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32C9D10-CA80-4BC9-9D59-B4B9486E932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0DBFED-7AB5-403D-9982-F81C20C3F5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tf67530480_win32</Template>
  <TotalTime>0</TotalTime>
  <Words>213</Words>
  <Application>Microsoft Office PowerPoint</Application>
  <PresentationFormat>Custom</PresentationFormat>
  <Paragraphs>41</Paragraphs>
  <Slides>13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tf67530480_win32</vt:lpstr>
      <vt:lpstr>Agenda &amp; notices </vt:lpstr>
      <vt:lpstr>What is Agenda ? </vt:lpstr>
      <vt:lpstr>Types of Agenda  </vt:lpstr>
      <vt:lpstr>Features of Agenda</vt:lpstr>
      <vt:lpstr>Importance of Agenda</vt:lpstr>
      <vt:lpstr> WHY Agenda ?</vt:lpstr>
      <vt:lpstr>An Example of Agenda</vt:lpstr>
      <vt:lpstr> notices </vt:lpstr>
      <vt:lpstr>What is Notice ? </vt:lpstr>
      <vt:lpstr>Qualities of a good Notices </vt:lpstr>
      <vt:lpstr>Notice for convening a meeting  </vt:lpstr>
      <vt:lpstr>An Example  of Notice 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2021-07-15T09:20:38Z</dcterms:created>
  <dcterms:modified xsi:type="dcterms:W3CDTF">2021-07-15T10:52:29Z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